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65" r:id="rId6"/>
    <p:sldId id="266" r:id="rId7"/>
    <p:sldId id="262" r:id="rId8"/>
    <p:sldId id="264" r:id="rId9"/>
    <p:sldId id="263" r:id="rId10"/>
    <p:sldId id="268" r:id="rId11"/>
    <p:sldId id="269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ulyc.wix.com/multimedia" TargetMode="External"/><Relationship Id="rId2" Type="http://schemas.openxmlformats.org/officeDocument/2006/relationships/hyperlink" Target="http://www.igualdadycalidadcba.gov.ar/SIPEC-CBA/coleccionpensar/SecOFormacionEspecific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53659" y="153885"/>
            <a:ext cx="10058400" cy="1053923"/>
          </a:xfrm>
        </p:spPr>
        <p:txBody>
          <a:bodyPr/>
          <a:lstStyle/>
          <a:p>
            <a:r>
              <a:rPr lang="es-AR" dirty="0" smtClean="0"/>
              <a:t>	</a:t>
            </a:r>
            <a:r>
              <a:rPr lang="es-AR" sz="4000" b="1" dirty="0" smtClean="0"/>
              <a:t>secundario</a:t>
            </a:r>
            <a:r>
              <a:rPr lang="es-AR" b="1" dirty="0" smtClean="0"/>
              <a:t> arte multimedia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65599" y="2877761"/>
            <a:ext cx="8676222" cy="3287332"/>
          </a:xfrm>
        </p:spPr>
        <p:txBody>
          <a:bodyPr>
            <a:noAutofit/>
          </a:bodyPr>
          <a:lstStyle/>
          <a:p>
            <a:pPr algn="just"/>
            <a:r>
              <a:rPr lang="es-AR" sz="2400" dirty="0" smtClean="0"/>
              <a:t>Debe garantizar </a:t>
            </a:r>
            <a:r>
              <a:rPr lang="es-AR" sz="2400" dirty="0"/>
              <a:t>una formación tal que posibilite a los </a:t>
            </a:r>
            <a:r>
              <a:rPr lang="es-AR" sz="2400" dirty="0" smtClean="0"/>
              <a:t>egresados:</a:t>
            </a:r>
          </a:p>
          <a:p>
            <a:pPr marL="342900" indent="-342900" algn="just">
              <a:buFontTx/>
              <a:buChar char="-"/>
            </a:pPr>
            <a:r>
              <a:rPr lang="es-AR" sz="2400" dirty="0" smtClean="0"/>
              <a:t>la </a:t>
            </a:r>
            <a:r>
              <a:rPr lang="es-AR" sz="2400" dirty="0"/>
              <a:t>adquisición y desarrollo de capacidades para la apropiación permanente de nuevos conocimientos, </a:t>
            </a:r>
            <a:endParaRPr lang="es-AR" sz="2400" dirty="0" smtClean="0"/>
          </a:p>
          <a:p>
            <a:pPr marL="342900" indent="-342900" algn="just">
              <a:buFontTx/>
              <a:buChar char="-"/>
            </a:pPr>
            <a:r>
              <a:rPr lang="es-AR" sz="2400" dirty="0" smtClean="0"/>
              <a:t>los </a:t>
            </a:r>
            <a:r>
              <a:rPr lang="es-AR" sz="2400" dirty="0"/>
              <a:t>habilite para la participación en la vida ciudadana, </a:t>
            </a:r>
          </a:p>
          <a:p>
            <a:pPr marL="342900" indent="-342900" algn="just">
              <a:buFontTx/>
              <a:buChar char="-"/>
            </a:pPr>
            <a:r>
              <a:rPr lang="es-AR" sz="2400" dirty="0" smtClean="0"/>
              <a:t>les </a:t>
            </a:r>
            <a:r>
              <a:rPr lang="es-AR" sz="2400" dirty="0"/>
              <a:t>facilite la continuidad de estudios superiores y la inclusión en el mundo del trabajo</a:t>
            </a:r>
          </a:p>
        </p:txBody>
      </p:sp>
      <p:sp>
        <p:nvSpPr>
          <p:cNvPr id="4" name="Flecha doblada 3"/>
          <p:cNvSpPr/>
          <p:nvPr/>
        </p:nvSpPr>
        <p:spPr>
          <a:xfrm rot="10800000" flipH="1">
            <a:off x="1504847" y="1575653"/>
            <a:ext cx="463639" cy="26042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41" y="566784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4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53659" y="153885"/>
            <a:ext cx="10058400" cy="1053923"/>
          </a:xfrm>
        </p:spPr>
        <p:txBody>
          <a:bodyPr/>
          <a:lstStyle/>
          <a:p>
            <a:r>
              <a:rPr lang="es-AR" dirty="0" smtClean="0"/>
              <a:t>	</a:t>
            </a:r>
            <a:r>
              <a:rPr lang="es-AR" sz="4000" b="1" dirty="0" smtClean="0"/>
              <a:t>secundario</a:t>
            </a:r>
            <a:r>
              <a:rPr lang="es-AR" b="1" dirty="0" smtClean="0"/>
              <a:t> arte multimedia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0325" y="1929553"/>
            <a:ext cx="10103851" cy="4928447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es-AR" sz="1800" dirty="0" smtClean="0">
                <a:solidFill>
                  <a:srgbClr val="FFFF00"/>
                </a:solidFill>
              </a:rPr>
              <a:t>Tener en cuenta los vínculos </a:t>
            </a:r>
            <a:r>
              <a:rPr lang="es-AR" sz="1800" dirty="0">
                <a:solidFill>
                  <a:srgbClr val="FFFF00"/>
                </a:solidFill>
              </a:rPr>
              <a:t>entre el lenguaje </a:t>
            </a:r>
            <a:r>
              <a:rPr lang="es-AR" sz="1800" dirty="0" err="1">
                <a:solidFill>
                  <a:srgbClr val="FFFF00"/>
                </a:solidFill>
              </a:rPr>
              <a:t>multimedial</a:t>
            </a:r>
            <a:r>
              <a:rPr lang="es-AR" sz="1800" dirty="0">
                <a:solidFill>
                  <a:srgbClr val="FFFF00"/>
                </a:solidFill>
              </a:rPr>
              <a:t> y otros lenguajes artísticos</a:t>
            </a:r>
            <a:r>
              <a:rPr lang="es-AR" sz="18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s-AR" sz="1800" dirty="0" smtClean="0">
                <a:solidFill>
                  <a:srgbClr val="FFFF00"/>
                </a:solidFill>
              </a:rPr>
              <a:t>Considerar desarrollo </a:t>
            </a:r>
            <a:r>
              <a:rPr lang="es-AR" sz="1800" dirty="0">
                <a:solidFill>
                  <a:srgbClr val="FFFF00"/>
                </a:solidFill>
              </a:rPr>
              <a:t>y gestión de proyectos artísticos </a:t>
            </a:r>
            <a:r>
              <a:rPr lang="es-AR" sz="1800" dirty="0" smtClean="0">
                <a:solidFill>
                  <a:srgbClr val="FFFF00"/>
                </a:solidFill>
              </a:rPr>
              <a:t>comunitarios, </a:t>
            </a:r>
            <a:r>
              <a:rPr lang="es-AR" sz="1800" dirty="0">
                <a:solidFill>
                  <a:srgbClr val="FFFF00"/>
                </a:solidFill>
              </a:rPr>
              <a:t>pensados como prácticas culturales colectivas y comprometidas con el contexto</a:t>
            </a:r>
            <a:r>
              <a:rPr lang="es-AR" sz="18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s-AR" sz="1800" dirty="0" smtClean="0">
                <a:solidFill>
                  <a:srgbClr val="FFFF00"/>
                </a:solidFill>
              </a:rPr>
              <a:t>Sobre la </a:t>
            </a:r>
            <a:r>
              <a:rPr lang="es-AR" sz="1800" b="1" u="sng" dirty="0" smtClean="0">
                <a:solidFill>
                  <a:srgbClr val="FFFF00"/>
                </a:solidFill>
              </a:rPr>
              <a:t>ENSEÑANZA</a:t>
            </a:r>
            <a:r>
              <a:rPr lang="es-AR" sz="1800" dirty="0" smtClean="0">
                <a:solidFill>
                  <a:srgbClr val="FFFF00"/>
                </a:solidFill>
              </a:rPr>
              <a:t>: </a:t>
            </a:r>
          </a:p>
          <a:p>
            <a:pPr marL="457200" indent="-457200" algn="just">
              <a:buAutoNum type="alphaLcParenR"/>
            </a:pPr>
            <a:r>
              <a:rPr lang="es-AR" sz="1800" dirty="0" smtClean="0">
                <a:solidFill>
                  <a:srgbClr val="FFFF00"/>
                </a:solidFill>
              </a:rPr>
              <a:t>Articulación </a:t>
            </a:r>
            <a:r>
              <a:rPr lang="es-AR" sz="1800" dirty="0">
                <a:solidFill>
                  <a:srgbClr val="FFFF00"/>
                </a:solidFill>
              </a:rPr>
              <a:t>entre distintos </a:t>
            </a:r>
            <a:r>
              <a:rPr lang="es-AR" sz="1800" dirty="0" smtClean="0">
                <a:solidFill>
                  <a:srgbClr val="FFFF00"/>
                </a:solidFill>
              </a:rPr>
              <a:t>talleres.</a:t>
            </a:r>
          </a:p>
          <a:p>
            <a:pPr marL="457200" indent="-457200" algn="just">
              <a:buAutoNum type="alphaLcParenR"/>
            </a:pPr>
            <a:r>
              <a:rPr lang="es-AR" sz="1800" dirty="0">
                <a:solidFill>
                  <a:srgbClr val="FFFF00"/>
                </a:solidFill>
              </a:rPr>
              <a:t>Alternancia entre docentes de la misma </a:t>
            </a:r>
            <a:r>
              <a:rPr lang="es-AR" sz="1800" dirty="0" smtClean="0">
                <a:solidFill>
                  <a:srgbClr val="FFFF00"/>
                </a:solidFill>
              </a:rPr>
              <a:t>área.</a:t>
            </a:r>
          </a:p>
          <a:p>
            <a:pPr marL="457200" indent="-457200" algn="just">
              <a:buAutoNum type="alphaLcParenR"/>
            </a:pPr>
            <a:r>
              <a:rPr lang="es-AR" sz="1800" dirty="0">
                <a:solidFill>
                  <a:srgbClr val="FFFF00"/>
                </a:solidFill>
              </a:rPr>
              <a:t>Inclusión de las TIC en el trabajo </a:t>
            </a:r>
            <a:r>
              <a:rPr lang="es-AR" sz="1800" dirty="0" smtClean="0">
                <a:solidFill>
                  <a:srgbClr val="FFFF00"/>
                </a:solidFill>
              </a:rPr>
              <a:t>diario.</a:t>
            </a:r>
            <a:endParaRPr lang="es-AR" sz="1800" dirty="0">
              <a:solidFill>
                <a:srgbClr val="FFFF00"/>
              </a:solidFill>
            </a:endParaRPr>
          </a:p>
          <a:p>
            <a:pPr marL="457200" indent="-457200" algn="just">
              <a:buAutoNum type="alphaLcParenR"/>
            </a:pPr>
            <a:r>
              <a:rPr lang="es-AR" sz="1800" dirty="0">
                <a:solidFill>
                  <a:srgbClr val="FFFF00"/>
                </a:solidFill>
              </a:rPr>
              <a:t>Seminarios de intensificación de </a:t>
            </a:r>
            <a:r>
              <a:rPr lang="es-AR" sz="1800" dirty="0" smtClean="0">
                <a:solidFill>
                  <a:srgbClr val="FFFF00"/>
                </a:solidFill>
              </a:rPr>
              <a:t>saberes.</a:t>
            </a:r>
          </a:p>
          <a:p>
            <a:pPr marL="457200" indent="-457200" algn="just">
              <a:buAutoNum type="alphaLcParenR"/>
            </a:pPr>
            <a:r>
              <a:rPr lang="es-AR" sz="1800" dirty="0">
                <a:solidFill>
                  <a:srgbClr val="FFFF00"/>
                </a:solidFill>
              </a:rPr>
              <a:t>Jornadas de trabajo en articulación con instituciones de formación especializada de la </a:t>
            </a:r>
            <a:r>
              <a:rPr lang="es-AR" sz="1800" dirty="0" smtClean="0">
                <a:solidFill>
                  <a:srgbClr val="FFFF00"/>
                </a:solidFill>
              </a:rPr>
              <a:t>comunidad.</a:t>
            </a:r>
          </a:p>
          <a:p>
            <a:pPr marL="457200" indent="-457200" algn="just">
              <a:buAutoNum type="alphaLcParenR"/>
            </a:pPr>
            <a:r>
              <a:rPr lang="es-AR" sz="1800" dirty="0">
                <a:solidFill>
                  <a:srgbClr val="FFFF00"/>
                </a:solidFill>
              </a:rPr>
              <a:t>Agrupamiento de estudiantes de distintos cursos y niveles, de modo tal de favorecer el intercambio y el aprendizaje colectivo</a:t>
            </a:r>
            <a:r>
              <a:rPr lang="es-AR" sz="1800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s-AR" sz="1800" dirty="0">
                <a:solidFill>
                  <a:srgbClr val="FFFF00"/>
                </a:solidFill>
              </a:rPr>
              <a:t>seminarios con intervención de especialistas </a:t>
            </a:r>
            <a:r>
              <a:rPr lang="es-AR" sz="1800" dirty="0" smtClean="0">
                <a:solidFill>
                  <a:srgbClr val="FFFF00"/>
                </a:solidFill>
              </a:rPr>
              <a:t>externo.</a:t>
            </a:r>
          </a:p>
          <a:p>
            <a:pPr marL="457200" indent="-457200" algn="just">
              <a:buAutoNum type="alphaLcParenR"/>
            </a:pPr>
            <a:endParaRPr lang="es-AR" sz="1800" dirty="0" smtClean="0">
              <a:solidFill>
                <a:srgbClr val="FFFF00"/>
              </a:solidFill>
            </a:endParaRPr>
          </a:p>
        </p:txBody>
      </p:sp>
      <p:sp>
        <p:nvSpPr>
          <p:cNvPr id="4" name="Flecha doblada 3"/>
          <p:cNvSpPr/>
          <p:nvPr/>
        </p:nvSpPr>
        <p:spPr>
          <a:xfrm rot="10800000" flipH="1">
            <a:off x="1089553" y="2112011"/>
            <a:ext cx="463639" cy="26710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5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66" y="153885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589853" y="1408188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RECOMENDACIONES Y CONSIDERACIONES: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0879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650" y="365016"/>
            <a:ext cx="4898778" cy="472225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RECOMENDACIONES (1)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4" y="2101404"/>
            <a:ext cx="11578108" cy="49562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-Con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vistas a la construcción de una propuesta institucional integral e integrada, y teniendo en cuenta las capacidades de egreso definidas en los Diseños Curriculares, será necesario iniciar y/o fortalecer el diseño de propuestas de trabajo que contemplen articulaciones entre los aprendizajes/contenidos de los espacios curriculares de formación específica, los de formación general - en particular Formación para la Vida y el Trabajo- y los de los EOI que la institución haya elegido implementar. 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Dado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el carácter integral de los aprendizajes definidos en el Diseño Curricular, entendidos como saberes significativos y relevantes que involucran, de manera articulada, contenidos que refieren a conceptos, lenguajes, prácticas, procedimientos, valores, actitudes, formas culturales, etc., es necesario evitar la fragmentación que supone su división en conceptuales, procedimentales, actitudinales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Tx/>
              <a:buChar char="-"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21" y="139749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4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379" y="573110"/>
            <a:ext cx="4860142" cy="472225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RECOMENDACIONES (2)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667" y="1508975"/>
            <a:ext cx="11938716" cy="5085008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reitera lo señalado en el Diseño Curricular acerca de que se “pongan en marcha modalidades y estrategias de trabajo - en las aulas, en las escuelas y en el contexto- que aseguren a los estudiantes una formación relevante…”; por ello, se recomienda la utilización de diversidad de formatos pedagógico-didácticos que superen la clase expositiva para el tratamiento de los contenidos: 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Proyectos, observatorios </a:t>
            </a:r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de medios, laboratorios para experimentar producciones, 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Talleres, etc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Evitar la repetición de aprendizajes/ contenidos ya prescriptos por el Diseño Curricular para los espacios de la formación general y específica, ya que vuelve reiterativa la propuesta institucional y no se cumple con el propósito de los EOI: contextualizar, articular, profundizar y ampliar los aprendizajes y contenidos de la Formación Específica de cada Orientación. Asimismo, se insiste en la necesidad de generar diverso tipo de articulaciones entre EOI y espacios de la formación específica (en instancias de trabajo compartido, Jornadas de Profundización Temática, etc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0" indent="0" algn="just">
              <a:buNone/>
            </a:pPr>
            <a:endParaRPr lang="es-A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84" y="109470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7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985" y="549725"/>
            <a:ext cx="4692716" cy="472225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RECOMENDACIONES (3)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788" y="1633469"/>
            <a:ext cx="11230378" cy="5149403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Repensar 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los fundamentos de los EOI de acuerdo a la experiencia institucional de implementación de la Orientación, adecuando los aprendizajes y contenidos para que tanto los EOI como los espacios de la Formación Específica, generen sinergia y complementariedad pedagógica/curricular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FVT en Arte Multimedia, supone un fuerte potencial para tender puente entre el mundo del trabajo y la escuela. Los proyectos o producciones de la Formación Específica deben ser fortalecidos por las posibilidades que sugiere la prescripción curricular para FVT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Considerar algunos obstáculos inherentes a las propuestas de la orientación multimedia, como el desigual acceso, uso y conocimiento de las herramientas digitales por parte de los estudiantes, la disponibilidad variable de equipamiento tecnológico en la escuela o en poder de las familias de los estudiantes, como así también la conectividad a internet. Estimar planes alternativos para las diferentes propuestas áulicas.</a:t>
            </a:r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48" y="58181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9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348" y="521595"/>
            <a:ext cx="4666959" cy="472225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RECOMENDACIONES (4)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80187"/>
            <a:ext cx="11938716" cy="5960772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virtud de la integración e integralidad mencionadas hasta aqu</a:t>
            </a:r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es necesario construir y diseñar colectivamente el proyecto pedagógico y las intencionalidades de la orientación en arte multimedia. Por este motivo, los espacios de FORMACIÓN PARA LA VIDA Y EL TRABAJO, EDUCACIÓN ARTÍSTICA, LENGUAJE y PRODUCCIÓN EN LENGUAJE 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MULTIMEDIAL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como los EOI elegidos por la institución, deben dar forma al proyecto de la orientación atendiendo al proyecto institucional, el contexto, el sujeto estudiante, las necesidades y potencialidades de impacto en la comunidad educativa y en general. Por este mismo motivo, muchos de los espacios curriculares mencionados pueden abordar aprendizajes de manera articulada y complementaria, recordando que las posibilidades de caer en el error de la repetición son muy elevadas, ya que a la opacidad de los límites de algunos aprendizajes y contenidos de los espacios de la Formación Específica, se suman los lenguajes artísticos que se dictan desde el ciclo básico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sugiere revisar estos espacios, </a:t>
            </a:r>
            <a:r>
              <a:rPr lang="es-A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80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s-AR" sz="18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www.igualdadycalidadcba.gov.ar/SIPEC-CBA/coleccionpensar/SecOFormacionEspecifica.html</a:t>
            </a:r>
            <a:r>
              <a:rPr lang="es-AR" sz="18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así también colaborar en </a:t>
            </a:r>
            <a:r>
              <a:rPr lang="es-A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construcción de</a:t>
            </a:r>
            <a:r>
              <a:rPr lang="es-AR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80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s-AR" sz="18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edulyc.wix.com/multimedia</a:t>
            </a:r>
            <a:r>
              <a:rPr lang="es-A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puesto que aquí se podrá hallar materiales y propuestas para pensar la enseñanza de los diferentes espacios curriculares.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s-A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33" y="135228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53659" y="153885"/>
            <a:ext cx="10058400" cy="1053923"/>
          </a:xfrm>
        </p:spPr>
        <p:txBody>
          <a:bodyPr/>
          <a:lstStyle/>
          <a:p>
            <a:r>
              <a:rPr lang="es-AR" dirty="0" smtClean="0"/>
              <a:t>	</a:t>
            </a:r>
            <a:r>
              <a:rPr lang="es-AR" sz="4000" b="1" dirty="0" smtClean="0"/>
              <a:t>secundario</a:t>
            </a:r>
            <a:r>
              <a:rPr lang="es-AR" b="1" dirty="0" smtClean="0"/>
              <a:t> arte multimedia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3906" y="2202519"/>
            <a:ext cx="9467052" cy="4226416"/>
          </a:xfrm>
        </p:spPr>
        <p:txBody>
          <a:bodyPr>
            <a:noAutofit/>
          </a:bodyPr>
          <a:lstStyle/>
          <a:p>
            <a:pPr algn="just"/>
            <a:r>
              <a:rPr lang="es-AR" sz="2000" dirty="0" smtClean="0">
                <a:solidFill>
                  <a:schemeClr val="accent1"/>
                </a:solidFill>
              </a:rPr>
              <a:t>-</a:t>
            </a:r>
            <a:r>
              <a:rPr lang="es-AR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Esta </a:t>
            </a:r>
            <a:r>
              <a:rPr lang="es-AR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propuesta formativa enfatiza procesos analíticos y de contextualización de las producciones </a:t>
            </a:r>
            <a:r>
              <a:rPr lang="es-AR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del </a:t>
            </a:r>
            <a:r>
              <a:rPr lang="es-AR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Lenguaje </a:t>
            </a:r>
            <a:r>
              <a:rPr lang="es-AR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Multimedial</a:t>
            </a:r>
            <a:r>
              <a:rPr lang="es-AR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avanzando en instancias de composición, </a:t>
            </a:r>
            <a:r>
              <a:rPr lang="es-AR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interpretación</a:t>
            </a:r>
            <a:r>
              <a:rPr lang="es-AR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difusión y proyección que den cuenta de la comprensión del contexto y de la apropiación de valores </a:t>
            </a:r>
            <a:r>
              <a:rPr lang="es-AR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culturales </a:t>
            </a:r>
            <a:r>
              <a:rPr lang="es-AR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(análisis y hacer como parte de un mismo proceso interpretativo).</a:t>
            </a:r>
          </a:p>
          <a:p>
            <a:pPr marL="342900" indent="-342900" algn="just">
              <a:buFontTx/>
              <a:buChar char="-"/>
            </a:pPr>
            <a:r>
              <a:rPr lang="es-AR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 </a:t>
            </a:r>
            <a:r>
              <a:rPr lang="es-AR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Multimedia supone la exploración y la participación en nuevos territorios artísticos en la </a:t>
            </a:r>
            <a:r>
              <a:rPr lang="es-A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intersección entre arte, ciencia y tecnología</a:t>
            </a:r>
            <a:r>
              <a:rPr lang="es-AR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Esto requiere el desarrollo de herramientas conceptuales y técnicas para la creación estética con nuevos </a:t>
            </a:r>
            <a:r>
              <a:rPr lang="es-AR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medios</a:t>
            </a:r>
          </a:p>
          <a:p>
            <a:pPr marL="342900" indent="-342900" algn="just">
              <a:buFontTx/>
              <a:buChar char="-"/>
            </a:pPr>
            <a:r>
              <a:rPr lang="es-AR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 espera que al egreso los estudiantes sean capaces de adquirir </a:t>
            </a:r>
            <a:r>
              <a:rPr lang="es-AR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los conocimientos básicos y necesarios, y aquellas técnicas, destrezas y habilidades vinculadas con el campo de las producciones </a:t>
            </a:r>
            <a:r>
              <a:rPr lang="es-AR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multimediales</a:t>
            </a:r>
            <a:r>
              <a:rPr lang="es-AR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que les permitan ampliar sus posibilidades de inclusión social</a:t>
            </a:r>
            <a:endParaRPr lang="es-AR" sz="2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lecha doblada 3"/>
          <p:cNvSpPr/>
          <p:nvPr/>
        </p:nvSpPr>
        <p:spPr>
          <a:xfrm rot="10800000" flipH="1">
            <a:off x="1504848" y="1985402"/>
            <a:ext cx="463639" cy="26710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57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67" y="202232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321373" y="1361950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Conceptos claves: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61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69193" y="-205153"/>
            <a:ext cx="9383151" cy="1139483"/>
          </a:xfrm>
        </p:spPr>
        <p:txBody>
          <a:bodyPr>
            <a:normAutofit/>
          </a:bodyPr>
          <a:lstStyle/>
          <a:p>
            <a:pPr algn="ctr"/>
            <a:r>
              <a:rPr lang="es-AR" sz="2800" b="1" dirty="0" smtClean="0"/>
              <a:t>Estructura</a:t>
            </a:r>
            <a:r>
              <a:rPr lang="es-AR" sz="2800" dirty="0" smtClean="0"/>
              <a:t> del secundario arte multimedia</a:t>
            </a:r>
            <a:endParaRPr lang="es-AR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7815" r="54152" b="66730"/>
          <a:stretch/>
        </p:blipFill>
        <p:spPr>
          <a:xfrm>
            <a:off x="2091273" y="667044"/>
            <a:ext cx="7938992" cy="39179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12199" r="54246" b="73205"/>
          <a:stretch/>
        </p:blipFill>
        <p:spPr>
          <a:xfrm>
            <a:off x="2091272" y="4584988"/>
            <a:ext cx="7924925" cy="221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267" y="336158"/>
            <a:ext cx="10058400" cy="1053923"/>
          </a:xfrm>
        </p:spPr>
        <p:txBody>
          <a:bodyPr>
            <a:noAutofit/>
          </a:bodyPr>
          <a:lstStyle/>
          <a:p>
            <a:pPr algn="l"/>
            <a:r>
              <a:rPr lang="es-AR" sz="3200" dirty="0" smtClean="0"/>
              <a:t>	</a:t>
            </a:r>
            <a:r>
              <a:rPr lang="es-AR" sz="3200" b="1" dirty="0" smtClean="0"/>
              <a:t/>
            </a:r>
            <a:br>
              <a:rPr lang="es-AR" sz="3200" b="1" dirty="0" smtClean="0"/>
            </a:br>
            <a:r>
              <a:rPr lang="es-AR" sz="3200" dirty="0" smtClean="0"/>
              <a:t>Espacios de opción institucional </a:t>
            </a:r>
            <a:r>
              <a:rPr lang="es-AR" sz="3200" b="1" dirty="0" smtClean="0"/>
              <a:t>(EOI)</a:t>
            </a:r>
            <a:br>
              <a:rPr lang="es-AR" sz="3200" b="1" dirty="0" smtClean="0"/>
            </a:br>
            <a:r>
              <a:rPr lang="es-AR" sz="3200" dirty="0" smtClean="0"/>
              <a:t>secundario arte multimedia</a:t>
            </a:r>
            <a:endParaRPr lang="es-AR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94" y="602437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44579" r="59881" b="40461"/>
          <a:stretch/>
        </p:blipFill>
        <p:spPr>
          <a:xfrm>
            <a:off x="307083" y="3010486"/>
            <a:ext cx="11522121" cy="3137096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5781822" y="1533378"/>
            <a:ext cx="0" cy="998807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166" y="197476"/>
            <a:ext cx="3469223" cy="7169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b="1" dirty="0" err="1" smtClean="0"/>
              <a:t>Eoi</a:t>
            </a:r>
            <a:r>
              <a:rPr lang="es-AR" b="1" dirty="0" smtClean="0"/>
              <a:t> - MULTIMEDIA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750" y="1052310"/>
            <a:ext cx="10153360" cy="12696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1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TECNOLOGÍAS DE LA COMUNICACIÓN Y LA INFORMACIÓN</a:t>
            </a:r>
          </a:p>
          <a:p>
            <a:pPr marL="0" indent="0" algn="just">
              <a:buNone/>
            </a:pPr>
            <a:r>
              <a:rPr lang="es-A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propone el abordaje de los siguientes ejes, entre otros posibles:   Sociedades de la información, de la comunicación y del aprendizaje.  Multimedia: lenguajes, medios y modalidades de comunicación.  Plataformas virtuales y medios colaborativos sociales.  Herramientas de comunicación sincrónica y asincrónica.  Alfabetización digital y audiovisual: lenguajes y formatos.  Ciudadanía digital: uso social responsable.  Se sugiere que en este espacio se priorice un abordaje reflexivo del uso de las Tecnologías de la Información y la Comunicación (T.I.C.), de manera que se trascienda una perspectiva puramente técnico - instrumental.</a:t>
            </a:r>
          </a:p>
        </p:txBody>
      </p:sp>
      <p:sp>
        <p:nvSpPr>
          <p:cNvPr id="4" name="Flecha doblada 3"/>
          <p:cNvSpPr/>
          <p:nvPr/>
        </p:nvSpPr>
        <p:spPr>
          <a:xfrm rot="10800000" flipH="1">
            <a:off x="1208927" y="1204710"/>
            <a:ext cx="291259" cy="19248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723621" y="2459864"/>
            <a:ext cx="10153360" cy="119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AR" sz="1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 ADICIONAL………………………….</a:t>
            </a:r>
          </a:p>
          <a:p>
            <a:pPr marL="0" indent="0" algn="just">
              <a:buNone/>
            </a:pPr>
            <a:r>
              <a:rPr lang="es-AR" sz="1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sz="1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recomienda principalmente el tratamiento de temáticas y el abordaje de géneros textuales relacionados con el ámbito de la Orientación. En este sentido, se recomienda priorizar el acercamiento a obras literarias producidas en la lengua que se está estudiando y a su correspondiente contexto de producción (autor, contexto histórico, sociocultural, estética, etc.). </a:t>
            </a:r>
            <a:endParaRPr lang="es-AR" sz="1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oblada 5"/>
          <p:cNvSpPr/>
          <p:nvPr/>
        </p:nvSpPr>
        <p:spPr>
          <a:xfrm rot="10800000" flipH="1">
            <a:off x="1607712" y="1204710"/>
            <a:ext cx="231820" cy="5409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354556" y="3765996"/>
            <a:ext cx="10153360" cy="119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AR" sz="1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ARTES E INDUSTRIAS CULTURALES</a:t>
            </a:r>
          </a:p>
          <a:p>
            <a:pPr marL="0" indent="0" algn="just">
              <a:buNone/>
            </a:pPr>
            <a:r>
              <a:rPr lang="es-AR" sz="1200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propone que los estudiantes tengan diversas oportunidades de explorar el vínculo entre el arte y las industrias culturales, esto es, aquellas dedicadas a producir, reproducir, conservar, difundir y comercializar bienes y servicios con el propósito de satisfacer demandas culturales. En este sentido,  se pretende generar la reflexión y la acción en torno al papel relevante de estas industrias en la promoción y el mantenimiento de la diversidad cultural, en la democratización del acceso a la cultura y en el desarrollo económico y social</a:t>
            </a:r>
            <a:endParaRPr lang="es-AR" sz="1200" dirty="0" smtClean="0">
              <a:solidFill>
                <a:srgbClr val="FFFF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952193" y="5119886"/>
            <a:ext cx="10153360" cy="119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AR" sz="1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Y ADMINISTRACIÓN CULTURAL</a:t>
            </a:r>
          </a:p>
          <a:p>
            <a:pPr marL="0" indent="0" algn="just">
              <a:buNone/>
            </a:pPr>
            <a:r>
              <a:rPr lang="es-AR" sz="1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 propone que los estudiantes conozcan y desarrollen tareas propias de la gestión cultural en el campo de la multimedia; esto implica la interacción y la integración de lo específicamente técnico-artístico-sociocultural y lo propio de la capacidad de administración y gestión  (organizar, programar, ejecutar , registrar, controlar, entre otras) </a:t>
            </a:r>
            <a:endParaRPr lang="es-AR" sz="1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 doblada 9"/>
          <p:cNvSpPr/>
          <p:nvPr/>
        </p:nvSpPr>
        <p:spPr>
          <a:xfrm rot="10800000" flipH="1">
            <a:off x="791987" y="1204710"/>
            <a:ext cx="320412" cy="31612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Flecha doblada 10"/>
          <p:cNvSpPr/>
          <p:nvPr/>
        </p:nvSpPr>
        <p:spPr>
          <a:xfrm rot="10800000" flipH="1">
            <a:off x="317167" y="1209538"/>
            <a:ext cx="378292" cy="47147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166" y="197476"/>
            <a:ext cx="3469223" cy="7169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b="1" dirty="0" err="1" smtClean="0"/>
              <a:t>Eoi</a:t>
            </a:r>
            <a:r>
              <a:rPr lang="es-AR" b="1" dirty="0" smtClean="0"/>
              <a:t> - MULTIMEDIA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7057" y="1448068"/>
            <a:ext cx="10153360" cy="12696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1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ARTE, CULTURA </a:t>
            </a:r>
            <a:r>
              <a:rPr lang="es-AR" sz="12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1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</a:p>
          <a:p>
            <a:pPr marL="0" indent="0" algn="just">
              <a:buNone/>
            </a:pPr>
            <a:r>
              <a:rPr lang="es-AR" sz="1200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AR" sz="1200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 </a:t>
            </a:r>
            <a:r>
              <a:rPr lang="es-AR" sz="1200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espacio pretende promover la profundización en torno al vínculo entre el arte, la cultura y la sociedad a través de la historia, en cuanto a sus sentidos, sus modos de materializarse y sus relaciones con otras prácticas sociales y culturales. </a:t>
            </a:r>
            <a:endParaRPr lang="es-AR" sz="1200" dirty="0" smtClean="0">
              <a:solidFill>
                <a:srgbClr val="FFFF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AR" sz="1200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Pueden abordarse, entre otros, los siguientes ejes de contenido:   Cultura y derechos ciudadanos.  Los jóvenes como protagonistas de la cultura.  Los contextos culturales de producción y de interpretación de las expresiones  artísticas.  La diversidad artística y cultural. </a:t>
            </a:r>
            <a:endParaRPr lang="es-AR" sz="1200" dirty="0" smtClean="0">
              <a:solidFill>
                <a:srgbClr val="FFFF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oblada 3"/>
          <p:cNvSpPr/>
          <p:nvPr/>
        </p:nvSpPr>
        <p:spPr>
          <a:xfrm rot="10800000" flipH="1">
            <a:off x="1208927" y="1204708"/>
            <a:ext cx="398782" cy="27552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777383" y="3193823"/>
            <a:ext cx="10153360" cy="138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AR" sz="1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LENGUAJES </a:t>
            </a:r>
            <a:r>
              <a:rPr lang="es-AR" sz="1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ARTÍSTICOS </a:t>
            </a:r>
            <a:r>
              <a:rPr lang="es-AR" sz="1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INTEGRADOS</a:t>
            </a:r>
          </a:p>
          <a:p>
            <a:pPr marL="0" indent="0" algn="just">
              <a:buNone/>
            </a:pPr>
            <a:r>
              <a:rPr lang="es-AR" sz="1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AR" sz="1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espacio se propone profundizar, a partir de la multimedia, la interrelación de los diferentes lenguajes artísticos, de manera que dialoguen y generen nuevas perspectivas que evidencien la innovación y la creatividad expresiva. Esto supone el diseño de proyectos de creación artística en los que se integren la música, la danza, el teatro, las artes visuales y audiovisuales, la multimedia (o algunos de ellos)</a:t>
            </a:r>
            <a:endParaRPr lang="es-AR" sz="1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oblada 5"/>
          <p:cNvSpPr/>
          <p:nvPr/>
        </p:nvSpPr>
        <p:spPr>
          <a:xfrm rot="10800000" flipH="1">
            <a:off x="1607711" y="1204709"/>
            <a:ext cx="339345" cy="8059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303041" y="5056296"/>
            <a:ext cx="10153360" cy="119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AR" sz="1200" b="1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LENGUAJE ARTÍSTICO (DANZA, MÚSICA, ARTES VISUALES, TEATRO O </a:t>
            </a:r>
            <a:r>
              <a:rPr lang="es-AR" sz="1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AUDIOVISUALES)</a:t>
            </a:r>
          </a:p>
          <a:p>
            <a:pPr marL="0" indent="0" algn="just">
              <a:buNone/>
            </a:pPr>
            <a:r>
              <a:rPr lang="es-AR" sz="1200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espacio propone profundizar, especialmente desde la perspectiva de la producción, el abordaje específico de alguno de los siguientes lenguajes artísticos: música, teatro, danza, artes visuales o audiovisuales. </a:t>
            </a:r>
            <a:endParaRPr lang="es-AR" sz="1200" dirty="0" smtClean="0">
              <a:solidFill>
                <a:srgbClr val="FFFF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 doblada 9"/>
          <p:cNvSpPr/>
          <p:nvPr/>
        </p:nvSpPr>
        <p:spPr>
          <a:xfrm rot="10800000" flipH="1">
            <a:off x="762055" y="1204710"/>
            <a:ext cx="339347" cy="46422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1010" y="1155408"/>
            <a:ext cx="10874326" cy="5864371"/>
          </a:xfrm>
        </p:spPr>
        <p:txBody>
          <a:bodyPr>
            <a:noAutofit/>
          </a:bodyPr>
          <a:lstStyle/>
          <a:p>
            <a:pPr algn="just"/>
            <a:r>
              <a:rPr lang="es-A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 Identificar las producciones locales, su circulación, comercialización y desarrollos, tanto en el lenguaje que el estudiante ha elegido, como en los demás. </a:t>
            </a:r>
            <a:endParaRPr lang="es-A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 </a:t>
            </a:r>
            <a:r>
              <a:rPr lang="es-A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 con otras instituciones de enseñanza artística, con el objeto de compartir producciones, procesos, infraestructura, etc. </a:t>
            </a:r>
            <a:endParaRPr lang="es-A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 </a:t>
            </a:r>
            <a:r>
              <a:rPr lang="es-A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la inclusión de otros actores sociales en los procesos de enseñanza de los lenguajes. </a:t>
            </a:r>
            <a:endParaRPr lang="es-A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 </a:t>
            </a:r>
            <a:r>
              <a:rPr lang="es-A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 proyectos de enseñanza para adultos y otros miembros de la comunidad que aporten nuevas miradas. </a:t>
            </a:r>
            <a:endParaRPr lang="es-A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 </a:t>
            </a:r>
            <a:r>
              <a:rPr lang="es-A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la participación de distintos sectores de la comunidad en la toma de decisiones. </a:t>
            </a:r>
            <a:endParaRPr lang="es-A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 </a:t>
            </a:r>
            <a:r>
              <a:rPr lang="es-A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 proyectos de intervención en la vida de la comunidad, con un sentido solidario.  </a:t>
            </a:r>
            <a:endParaRPr lang="es-A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 </a:t>
            </a:r>
            <a:r>
              <a:rPr lang="es-A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distintas propuestas de extensión hacia la comunidad que vinculen el trabajo específico de las producciones artísticas con problemáticas propias de los jóvenes y de la comunidad de pertenencia.</a:t>
            </a:r>
            <a:endParaRPr lang="es-AR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oblada 3"/>
          <p:cNvSpPr/>
          <p:nvPr/>
        </p:nvSpPr>
        <p:spPr>
          <a:xfrm rot="10800000" flipH="1">
            <a:off x="470576" y="831851"/>
            <a:ext cx="463639" cy="26710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5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8161" y="268705"/>
            <a:ext cx="5189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VÍNCULO ESCUELA Y CONTEXTO. </a:t>
            </a:r>
            <a:r>
              <a:rPr lang="es-AR" b="1" dirty="0" smtClean="0"/>
              <a:t>SUPONE:</a:t>
            </a:r>
            <a:endParaRPr lang="es-AR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139817"/>
            <a:ext cx="1308296" cy="815275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4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52151" y="-414702"/>
            <a:ext cx="10058400" cy="1053923"/>
          </a:xfrm>
        </p:spPr>
        <p:txBody>
          <a:bodyPr>
            <a:normAutofit/>
          </a:bodyPr>
          <a:lstStyle/>
          <a:p>
            <a:r>
              <a:rPr lang="es-AR" sz="3200" dirty="0" smtClean="0"/>
              <a:t>	</a:t>
            </a:r>
            <a:r>
              <a:rPr lang="es-AR" sz="3200" b="1" dirty="0" smtClean="0"/>
              <a:t>Relación de FVT y la orientación</a:t>
            </a:r>
            <a:endParaRPr lang="es-AR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936" y="862885"/>
            <a:ext cx="11890567" cy="5814152"/>
          </a:xfrm>
        </p:spPr>
        <p:txBody>
          <a:bodyPr>
            <a:noAutofit/>
          </a:bodyPr>
          <a:lstStyle/>
          <a:p>
            <a:pPr algn="just"/>
            <a:r>
              <a:rPr lang="es-AR" sz="1500" u="sng" dirty="0" smtClean="0"/>
              <a:t>Formación para la vida y el TRABAJO</a:t>
            </a:r>
          </a:p>
          <a:p>
            <a:pPr algn="just"/>
            <a:r>
              <a:rPr lang="es-AR" sz="1500" b="1" dirty="0"/>
              <a:t>EN CUARTO AÑO</a:t>
            </a:r>
            <a:r>
              <a:rPr lang="es-AR" sz="1500" dirty="0"/>
              <a:t>, </a:t>
            </a:r>
            <a:r>
              <a:rPr lang="es-AR" sz="1500" dirty="0" smtClean="0"/>
              <a:t>se </a:t>
            </a:r>
            <a:r>
              <a:rPr lang="es-AR" sz="1500" dirty="0"/>
              <a:t>fomenta el desarrollo de </a:t>
            </a:r>
            <a:r>
              <a:rPr lang="es-AR" sz="1500" b="1" dirty="0"/>
              <a:t>proyectos de intervención </a:t>
            </a:r>
            <a:r>
              <a:rPr lang="es-AR" sz="1500" b="1" dirty="0" err="1"/>
              <a:t>sociocomunitarios</a:t>
            </a:r>
            <a:r>
              <a:rPr lang="es-AR" sz="1500" dirty="0"/>
              <a:t> -preferentemente vinculados con la formación específica de cada </a:t>
            </a:r>
            <a:r>
              <a:rPr lang="es-AR" sz="1500" dirty="0" err="1" smtClean="0"/>
              <a:t>OrientacióN</a:t>
            </a:r>
            <a:r>
              <a:rPr lang="es-AR" sz="1500" dirty="0" smtClean="0"/>
              <a:t>. los </a:t>
            </a:r>
            <a:r>
              <a:rPr lang="es-AR" sz="1500" dirty="0"/>
              <a:t>Proyectos </a:t>
            </a:r>
            <a:r>
              <a:rPr lang="es-AR" sz="1500" dirty="0" err="1"/>
              <a:t>Sociocomunitarios</a:t>
            </a:r>
            <a:r>
              <a:rPr lang="es-AR" sz="1500" dirty="0"/>
              <a:t> son propuestas que: • Propician el protagonismo juvenil en la participación social y ciudadana. Se espera que los estudiantes participen en todas las etapas del diseño y gestión del proyecto, incluidos el diagnóstico, planeamiento, implementación y </a:t>
            </a:r>
            <a:r>
              <a:rPr lang="es-AR" sz="1500" dirty="0" smtClean="0"/>
              <a:t>evaluación. </a:t>
            </a:r>
            <a:r>
              <a:rPr lang="es-AR" sz="1500" dirty="0"/>
              <a:t>• Incluyen el desarrollo de acciones concretas, orientadas a colaborar en la solución de problemáticas comunitarias, desarrolladas junto con/desde la comunidad y no sólo “para” </a:t>
            </a:r>
            <a:r>
              <a:rPr lang="es-AR" sz="1500" dirty="0" smtClean="0"/>
              <a:t>ella.</a:t>
            </a:r>
          </a:p>
          <a:p>
            <a:pPr algn="just"/>
            <a:r>
              <a:rPr lang="es-AR" sz="1500" dirty="0"/>
              <a:t>EN </a:t>
            </a:r>
            <a:r>
              <a:rPr lang="es-AR" sz="1500" b="1" dirty="0"/>
              <a:t>QUINTO AÑO</a:t>
            </a:r>
            <a:r>
              <a:rPr lang="es-AR" sz="1500" dirty="0"/>
              <a:t>, La tarea se </a:t>
            </a:r>
            <a:r>
              <a:rPr lang="es-AR" sz="1500" dirty="0" smtClean="0"/>
              <a:t>orienta hacia </a:t>
            </a:r>
            <a:r>
              <a:rPr lang="es-AR" sz="1500" dirty="0"/>
              <a:t>las siguientes </a:t>
            </a:r>
            <a:r>
              <a:rPr lang="es-AR" sz="1500" b="1" dirty="0"/>
              <a:t>direcciones </a:t>
            </a:r>
            <a:r>
              <a:rPr lang="es-AR" sz="1500" b="1" dirty="0" smtClean="0"/>
              <a:t>formativas</a:t>
            </a:r>
            <a:r>
              <a:rPr lang="es-AR" sz="1500" dirty="0" smtClean="0"/>
              <a:t>: </a:t>
            </a:r>
            <a:r>
              <a:rPr lang="es-AR" sz="1500" dirty="0"/>
              <a:t>- El acompañamiento a los jóvenes en el proceso de comenzar a delinear decisiones -en los ámbitos personal, educativo, profesional y socio ocupacional- enmarcadas en un proyecto de vida. - La preparación de los estudiantes para actuar e interactuar en contextos </a:t>
            </a:r>
            <a:r>
              <a:rPr lang="es-AR" sz="1500" dirty="0" smtClean="0"/>
              <a:t>complejos </a:t>
            </a:r>
            <a:r>
              <a:rPr lang="es-AR" sz="1500" dirty="0"/>
              <a:t>- La generación de espacios y oportunidades para construir conocimiento situacional acerca del ámbito de los estudios superiores y del mundo del trabajo. - La capitalización de las propias experiencias y fortalezas, como así también la reflexión sobre los obstáculos y </a:t>
            </a:r>
            <a:r>
              <a:rPr lang="es-AR" sz="1500" dirty="0" smtClean="0"/>
              <a:t>dificultades </a:t>
            </a:r>
            <a:r>
              <a:rPr lang="es-AR" sz="1500" dirty="0"/>
              <a:t>- El fortalecimiento de saberes y prácticas que permitan a los jóvenes el ingreso a la comunidad académica y discursiva de la Educación Superior</a:t>
            </a:r>
            <a:r>
              <a:rPr lang="es-AR" sz="1500" dirty="0" smtClean="0"/>
              <a:t>.</a:t>
            </a:r>
          </a:p>
          <a:p>
            <a:pPr algn="just"/>
            <a:r>
              <a:rPr lang="es-AR" sz="1500" dirty="0"/>
              <a:t>EN </a:t>
            </a:r>
            <a:r>
              <a:rPr lang="es-AR" sz="1500" b="1" dirty="0"/>
              <a:t>SEXTO AÑO</a:t>
            </a:r>
            <a:r>
              <a:rPr lang="es-AR" sz="1500" dirty="0"/>
              <a:t>, </a:t>
            </a:r>
            <a:r>
              <a:rPr lang="es-AR" sz="1500" dirty="0" smtClean="0"/>
              <a:t>se </a:t>
            </a:r>
            <a:r>
              <a:rPr lang="es-AR" sz="1500" dirty="0"/>
              <a:t>promueve el desarrollo de </a:t>
            </a:r>
            <a:r>
              <a:rPr lang="es-AR" sz="1500" b="1" dirty="0"/>
              <a:t>prácticas </a:t>
            </a:r>
            <a:r>
              <a:rPr lang="es-AR" sz="1500" b="1" dirty="0" smtClean="0"/>
              <a:t>educativas</a:t>
            </a:r>
            <a:r>
              <a:rPr lang="es-AR" sz="1500" dirty="0" smtClean="0"/>
              <a:t> </a:t>
            </a:r>
            <a:r>
              <a:rPr lang="es-AR" sz="1500" dirty="0"/>
              <a:t>preferentemente vinculadas con la formación específica de cada </a:t>
            </a:r>
            <a:r>
              <a:rPr lang="es-AR" sz="1500" dirty="0" smtClean="0"/>
              <a:t>orientación.</a:t>
            </a:r>
            <a:r>
              <a:rPr lang="es-AR" sz="1500" dirty="0"/>
              <a:t> </a:t>
            </a:r>
            <a:r>
              <a:rPr lang="es-AR" sz="1500" dirty="0" smtClean="0"/>
              <a:t>Posibilitarán </a:t>
            </a:r>
            <a:r>
              <a:rPr lang="es-AR" sz="1500" dirty="0"/>
              <a:t>la vinculación con el contexto socio-productivo, a través de la participación efectiva de los estudiantes en distintas actividades de un proceso laboral determinado; Promoverán la articulación teoría-práctica, mediante procesos de reflexión-acción en espacios de trabajo vinculados con situaciones propias del contexto; Contemplarán la transferibilidad de los aprendizajes resultantes de estos espacios a contextos diversos; Generarán oportunidades de inclusión de los jóvenes a través de acciones integradas que les permitan fortalecer su formación general y específica, iniciarse en la construcción de un conjunto de calificaciones profesionales y/o afianzar las que están desarrollando en una determinada ocupación. “…aprender a trabajar; qué es trabajar; trabajar con otros; enfrentar situaciones auténticas, reales, de trabajo, poniendo en juego conocimientos disciplinares aprendidos que adquieren así significación social, permitirá aproximarse a resolver la oposición escuela /trabajo, escuela/ vida social, escuela/ realidad social y laboral”</a:t>
            </a:r>
          </a:p>
          <a:p>
            <a:pPr algn="just"/>
            <a:endParaRPr lang="es-AR" sz="1500" dirty="0"/>
          </a:p>
          <a:p>
            <a:pPr algn="just"/>
            <a:endParaRPr lang="es-AR" sz="1500" dirty="0" smtClean="0"/>
          </a:p>
          <a:p>
            <a:pPr algn="just"/>
            <a:endParaRPr lang="es-AR" sz="15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44" y="112260"/>
            <a:ext cx="1204550" cy="750625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1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53659" y="153885"/>
            <a:ext cx="10058400" cy="1053923"/>
          </a:xfrm>
        </p:spPr>
        <p:txBody>
          <a:bodyPr/>
          <a:lstStyle/>
          <a:p>
            <a:r>
              <a:rPr lang="es-AR" dirty="0" smtClean="0"/>
              <a:t>	</a:t>
            </a:r>
            <a:r>
              <a:rPr lang="es-AR" sz="4000" b="1" dirty="0" smtClean="0"/>
              <a:t>secundario</a:t>
            </a:r>
            <a:r>
              <a:rPr lang="es-AR" b="1" dirty="0" smtClean="0"/>
              <a:t> arte multimedia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916" y="1354427"/>
            <a:ext cx="11549071" cy="4917584"/>
          </a:xfrm>
        </p:spPr>
        <p:txBody>
          <a:bodyPr>
            <a:noAutofit/>
          </a:bodyPr>
          <a:lstStyle/>
          <a:p>
            <a:pPr algn="just"/>
            <a:r>
              <a:rPr lang="es-AR" sz="2400" dirty="0" smtClean="0"/>
              <a:t>EDUCACIÓN ARTÍSTICAY LA ORIENTACIÓN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AR" sz="1600" b="1" u="sng" dirty="0" smtClean="0"/>
              <a:t>EDUCACÍÓN ARTÍSTICA</a:t>
            </a:r>
          </a:p>
          <a:p>
            <a:pPr algn="just"/>
            <a:r>
              <a:rPr lang="es-AR" sz="1600" dirty="0" smtClean="0">
                <a:solidFill>
                  <a:srgbClr val="FFFF00"/>
                </a:solidFill>
              </a:rPr>
              <a:t>Artes Visuales </a:t>
            </a:r>
            <a:r>
              <a:rPr lang="es-AR" sz="1600" dirty="0" smtClean="0"/>
              <a:t>(desarrollar aspectos estéticos y compositivos de la imagen, pensando en la producción multimedia. Considerar aprendizajes técnicos enfocados en la construcción, manipulación y  representación visual de la producción </a:t>
            </a:r>
            <a:r>
              <a:rPr lang="es-AR" sz="1600" dirty="0" err="1" smtClean="0"/>
              <a:t>multimedial</a:t>
            </a:r>
            <a:r>
              <a:rPr lang="es-AR" sz="1600" dirty="0" smtClean="0"/>
              <a:t>).</a:t>
            </a:r>
          </a:p>
          <a:p>
            <a:pPr algn="just"/>
            <a:r>
              <a:rPr lang="es-AR" sz="1600" dirty="0" smtClean="0">
                <a:solidFill>
                  <a:srgbClr val="FFFF00"/>
                </a:solidFill>
              </a:rPr>
              <a:t>DANZA </a:t>
            </a:r>
            <a:r>
              <a:rPr lang="es-AR" sz="1600" dirty="0" smtClean="0"/>
              <a:t>(movimiento y expresión corporal en relación co</a:t>
            </a:r>
            <a:r>
              <a:rPr lang="es-AR" sz="1600" dirty="0"/>
              <a:t>n </a:t>
            </a:r>
            <a:r>
              <a:rPr lang="es-AR" sz="1600" dirty="0" smtClean="0"/>
              <a:t> posibles confluencias en instalaciones </a:t>
            </a:r>
            <a:r>
              <a:rPr lang="es-AR" sz="1600" dirty="0" err="1" smtClean="0"/>
              <a:t>multimediales</a:t>
            </a:r>
            <a:r>
              <a:rPr lang="es-AR" sz="1600" dirty="0" smtClean="0"/>
              <a:t>).</a:t>
            </a:r>
          </a:p>
          <a:p>
            <a:pPr algn="just"/>
            <a:r>
              <a:rPr lang="es-AR" sz="1600" dirty="0" smtClean="0">
                <a:solidFill>
                  <a:srgbClr val="FFFF00"/>
                </a:solidFill>
              </a:rPr>
              <a:t>MÚSICA </a:t>
            </a:r>
            <a:r>
              <a:rPr lang="es-AR" sz="1600" dirty="0" smtClean="0"/>
              <a:t>(posibilidades expresivas y comunicativas de la música en el marco de producciones </a:t>
            </a:r>
            <a:r>
              <a:rPr lang="es-AR" sz="1600" dirty="0" err="1" smtClean="0"/>
              <a:t>multimediales</a:t>
            </a:r>
            <a:r>
              <a:rPr lang="es-AR" sz="1600" dirty="0" smtClean="0"/>
              <a:t>. Aspectos metafóricos, simbólicos, sociales, culturales y sentidos que genera el sonido y diversas piezas y géneros musicales).</a:t>
            </a:r>
          </a:p>
          <a:p>
            <a:pPr algn="just"/>
            <a:r>
              <a:rPr lang="es-AR" sz="1600" dirty="0" smtClean="0">
                <a:solidFill>
                  <a:srgbClr val="FFFF00"/>
                </a:solidFill>
              </a:rPr>
              <a:t>TEATRO</a:t>
            </a:r>
            <a:r>
              <a:rPr lang="es-AR" sz="1600" dirty="0" smtClean="0"/>
              <a:t> (indagar  la expresión teatral enfocada, entre otras, en instalaciones y eventos </a:t>
            </a:r>
            <a:r>
              <a:rPr lang="es-AR" sz="1600" dirty="0" err="1" smtClean="0"/>
              <a:t>multimediales</a:t>
            </a:r>
            <a:r>
              <a:rPr lang="es-AR" sz="1600" dirty="0" smtClean="0"/>
              <a:t> que integren este lenguaje. Desarrollo de capacidades de trabajo creativo colectivo. Identificar relaciones expresivas y comunicativas de cuerpo y espacio. Vínculos y lugar de las </a:t>
            </a:r>
            <a:r>
              <a:rPr lang="es-AR" sz="1600" dirty="0" err="1" smtClean="0"/>
              <a:t>escenotécnicas</a:t>
            </a:r>
            <a:r>
              <a:rPr lang="es-AR" sz="1600" dirty="0" smtClean="0"/>
              <a:t> teatrales, en perspectiva con la representación de la instalación </a:t>
            </a:r>
            <a:r>
              <a:rPr lang="es-AR" sz="1600" dirty="0" err="1" smtClean="0"/>
              <a:t>multimedial</a:t>
            </a:r>
            <a:r>
              <a:rPr lang="es-AR" sz="1600" dirty="0" smtClean="0"/>
              <a:t>. Integración con otros lenguajes desde el lugar teatral: danza, música, expresión corporal</a:t>
            </a:r>
            <a:r>
              <a:rPr lang="es-AR" sz="1600" dirty="0"/>
              <a:t>, etc. la escenografía, el vestuario, el maquillaje, la utilería, la iluminación, el sonido, el video para la puesta en escena, utilizando diferentes técnicas expresivas y materiales básicos</a:t>
            </a:r>
            <a:r>
              <a:rPr lang="es-AR" sz="1600" dirty="0" smtClean="0"/>
              <a:t>).</a:t>
            </a:r>
          </a:p>
          <a:p>
            <a:pPr algn="just"/>
            <a:endParaRPr lang="es-AR" sz="1400" dirty="0" smtClean="0"/>
          </a:p>
          <a:p>
            <a:pPr algn="just"/>
            <a:endParaRPr lang="es-AR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41" y="566784"/>
            <a:ext cx="2527910" cy="1575288"/>
          </a:xfrm>
          <a:prstGeom prst="rect">
            <a:avLst/>
          </a:prstGeom>
          <a:effectLst>
            <a:outerShdw blurRad="50800" dist="165100" dir="7380000" algn="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9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349</TotalTime>
  <Words>2295</Words>
  <Application>Microsoft Office PowerPoint</Application>
  <PresentationFormat>Panorámica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Malla</vt:lpstr>
      <vt:lpstr> secundario arte multimedia</vt:lpstr>
      <vt:lpstr> secundario arte multimedia</vt:lpstr>
      <vt:lpstr>Estructura del secundario arte multimedia</vt:lpstr>
      <vt:lpstr>  Espacios de opción institucional (EOI) secundario arte multimedia</vt:lpstr>
      <vt:lpstr>Eoi - MULTIMEDIA</vt:lpstr>
      <vt:lpstr>Eoi - MULTIMEDIA</vt:lpstr>
      <vt:lpstr>Presentación de PowerPoint</vt:lpstr>
      <vt:lpstr> Relación de FVT y la orientación</vt:lpstr>
      <vt:lpstr> secundario arte multimedia</vt:lpstr>
      <vt:lpstr> secundario arte multimedia</vt:lpstr>
      <vt:lpstr>RECOMENDACIONES (1)</vt:lpstr>
      <vt:lpstr>RECOMENDACIONES (2)</vt:lpstr>
      <vt:lpstr>RECOMENDACIONES (3)</vt:lpstr>
      <vt:lpstr>RECOMENDACIONES 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secundario arte multimedia</dc:title>
  <dc:creator>Pablo SC</dc:creator>
  <cp:lastModifiedBy>Pablo SC</cp:lastModifiedBy>
  <cp:revision>46</cp:revision>
  <dcterms:created xsi:type="dcterms:W3CDTF">2015-10-19T02:26:08Z</dcterms:created>
  <dcterms:modified xsi:type="dcterms:W3CDTF">2015-10-19T20:16:04Z</dcterms:modified>
</cp:coreProperties>
</file>